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73" r:id="rId3"/>
    <p:sldId id="278" r:id="rId4"/>
    <p:sldId id="274" r:id="rId5"/>
    <p:sldId id="271" r:id="rId6"/>
    <p:sldId id="272" r:id="rId7"/>
    <p:sldId id="260" r:id="rId8"/>
    <p:sldId id="259" r:id="rId9"/>
    <p:sldId id="261" r:id="rId10"/>
    <p:sldId id="262" r:id="rId11"/>
    <p:sldId id="263" r:id="rId12"/>
    <p:sldId id="270" r:id="rId13"/>
    <p:sldId id="275" r:id="rId14"/>
    <p:sldId id="277" r:id="rId15"/>
    <p:sldId id="276" r:id="rId16"/>
    <p:sldId id="279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8" autoAdjust="0"/>
    <p:restoredTop sz="94606" autoAdjust="0"/>
  </p:normalViewPr>
  <p:slideViewPr>
    <p:cSldViewPr snapToGrid="0">
      <p:cViewPr>
        <p:scale>
          <a:sx n="50" d="100"/>
          <a:sy n="50" d="100"/>
        </p:scale>
        <p:origin x="-795" y="-21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6AB635-D5FD-4A66-AA9F-627B02E8C41C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DC616F-1416-487C-B450-A33FD8A73BF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966017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DC616F-1416-487C-B450-A33FD8A73BFE}" type="slidenum">
              <a:rPr lang="ru-RU" smtClean="0"/>
              <a:pPr/>
              <a:t>8</a:t>
            </a:fld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DC616F-1416-487C-B450-A33FD8A73BFE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209242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r>
              <a:rPr lang="ru-RU" dirty="0" smtClean="0"/>
              <a:t>/12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247344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456275" y="176267"/>
            <a:ext cx="578069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994076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456275" y="176267"/>
            <a:ext cx="578069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408269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r>
              <a:rPr lang="ru-RU" dirty="0" smtClean="0"/>
              <a:t>/12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97728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456275" y="176267"/>
            <a:ext cx="578069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775721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1456275" y="176267"/>
            <a:ext cx="578069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38083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11456275" y="176267"/>
            <a:ext cx="578069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904075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1456275" y="176267"/>
            <a:ext cx="578069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177005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11456275" y="176267"/>
            <a:ext cx="578069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018538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1456275" y="176267"/>
            <a:ext cx="578069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093860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1456275" y="176267"/>
            <a:ext cx="578069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436370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48932-2056-4AB6-9BCC-2303B44A70F4}" type="datetimeFigureOut">
              <a:rPr lang="ru-RU" smtClean="0"/>
              <a:pPr/>
              <a:t>23.12.2019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‹#›</a:t>
            </a:fld>
            <a:r>
              <a:rPr lang="ru-RU" dirty="0" smtClean="0"/>
              <a:t>/12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631474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00254" y="747133"/>
            <a:ext cx="10363200" cy="3086217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Технология разработки средств анализа кадров с помощью программно-конфигурируемых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Wi-Fi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сетей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043960" y="5243094"/>
            <a:ext cx="5832089" cy="1424540"/>
          </a:xfrm>
        </p:spPr>
        <p:txBody>
          <a:bodyPr>
            <a:normAutofit/>
          </a:bodyPr>
          <a:lstStyle/>
          <a:p>
            <a:r>
              <a:rPr lang="ru-RU" sz="2000" dirty="0" smtClean="0">
                <a:latin typeface="Arial" pitchFamily="34" charset="0"/>
                <a:cs typeface="Arial" pitchFamily="34" charset="0"/>
              </a:rPr>
              <a:t>   Выполнил	                   Чернов А.А.</a:t>
            </a:r>
          </a:p>
          <a:p>
            <a:r>
              <a:rPr lang="ru-RU" sz="2000" dirty="0" smtClean="0">
                <a:latin typeface="Arial" pitchFamily="34" charset="0"/>
                <a:cs typeface="Arial" pitchFamily="34" charset="0"/>
              </a:rPr>
              <a:t>Руководитель		   Гудов А.В.</a:t>
            </a:r>
          </a:p>
        </p:txBody>
      </p:sp>
    </p:spTree>
    <p:extLst>
      <p:ext uri="{BB962C8B-B14F-4D97-AF65-F5344CB8AC3E}">
        <p14:creationId xmlns="" xmlns:p14="http://schemas.microsoft.com/office/powerpoint/2010/main" val="362025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442762"/>
            <a:ext cx="9144000" cy="1292707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Дополнительные возможности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Mininet-WiFi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6150" name="Picture 6" descr="D:\Downloads\bandicam_2019-12-18_01-11-23-203_(online-video-cutter.com) (2) (1)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03810" y="1815714"/>
            <a:ext cx="8474720" cy="4262432"/>
          </a:xfrm>
          <a:prstGeom prst="rect">
            <a:avLst/>
          </a:prstGeom>
          <a:noFill/>
        </p:spPr>
      </p:pic>
      <p:sp>
        <p:nvSpPr>
          <p:cNvPr id="12" name="Прямоугольник 11"/>
          <p:cNvSpPr/>
          <p:nvPr/>
        </p:nvSpPr>
        <p:spPr>
          <a:xfrm>
            <a:off x="3611703" y="6241646"/>
            <a:ext cx="50924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 smtClean="0">
                <a:latin typeface="Arial" pitchFamily="34" charset="0"/>
                <a:cs typeface="Arial" pitchFamily="34" charset="0"/>
              </a:rPr>
              <a:t>Движение клиента </a:t>
            </a:r>
            <a:r>
              <a:rPr lang="ru-RU" sz="2000" dirty="0" smtClean="0">
                <a:latin typeface="Arial" pitchFamily="34" charset="0"/>
                <a:cs typeface="Arial" pitchFamily="34" charset="0"/>
              </a:rPr>
              <a:t>от ТД №1 к ТД №2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10</a:t>
            </a:fld>
            <a:r>
              <a:rPr lang="ru-RU" dirty="0" smtClean="0"/>
              <a:t>/12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135862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02229" y="152400"/>
            <a:ext cx="9144000" cy="1023258"/>
          </a:xfrm>
        </p:spPr>
        <p:txBody>
          <a:bodyPr>
            <a:normAutofit/>
          </a:bodyPr>
          <a:lstStyle/>
          <a:p>
            <a:r>
              <a:rPr lang="ru-RU" sz="4800" dirty="0" smtClean="0">
                <a:latin typeface="Arial" pitchFamily="34" charset="0"/>
                <a:cs typeface="Arial" pitchFamily="34" charset="0"/>
              </a:rPr>
              <a:t>Имитация разрыва соединения</a:t>
            </a:r>
            <a:endParaRPr lang="ru-RU" sz="4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Подзаголовок 2"/>
          <p:cNvSpPr txBox="1">
            <a:spLocks/>
          </p:cNvSpPr>
          <p:nvPr/>
        </p:nvSpPr>
        <p:spPr>
          <a:xfrm>
            <a:off x="182880" y="162461"/>
            <a:ext cx="619760" cy="924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6967503" y="6294604"/>
            <a:ext cx="406125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 smtClean="0">
                <a:latin typeface="Arial" pitchFamily="34" charset="0"/>
                <a:cs typeface="Arial" pitchFamily="34" charset="0"/>
              </a:rPr>
              <a:t>Кадры </a:t>
            </a:r>
            <a:r>
              <a:rPr lang="ru-RU" sz="2000" dirty="0" err="1" smtClean="0">
                <a:latin typeface="Arial" pitchFamily="34" charset="0"/>
                <a:cs typeface="Arial" pitchFamily="34" charset="0"/>
              </a:rPr>
              <a:t>деаутентификации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544286" y="6304755"/>
            <a:ext cx="44590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Arial" pitchFamily="34" charset="0"/>
                <a:cs typeface="Arial" pitchFamily="34" charset="0"/>
              </a:rPr>
              <a:t>Разрыв </a:t>
            </a:r>
            <a:r>
              <a:rPr lang="ru-RU" sz="2000" dirty="0" smtClean="0">
                <a:latin typeface="Arial" pitchFamily="34" charset="0"/>
                <a:cs typeface="Arial" pitchFamily="34" charset="0"/>
              </a:rPr>
              <a:t>соединения со станции  </a:t>
            </a:r>
            <a:r>
              <a:rPr lang="ru-RU" sz="2000" dirty="0" smtClean="0">
                <a:latin typeface="Arial" pitchFamily="34" charset="0"/>
                <a:cs typeface="Arial" pitchFamily="34" charset="0"/>
              </a:rPr>
              <a:t>№2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 l="5580" t="55957" r="53015" b="25686"/>
          <a:stretch>
            <a:fillRect/>
          </a:stretch>
        </p:blipFill>
        <p:spPr bwMode="auto">
          <a:xfrm>
            <a:off x="1" y="3624146"/>
            <a:ext cx="5329880" cy="1355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 cstate="print"/>
          <a:srcRect l="4230" t="43397" r="50135" b="15122"/>
          <a:stretch>
            <a:fillRect/>
          </a:stretch>
        </p:blipFill>
        <p:spPr bwMode="auto">
          <a:xfrm>
            <a:off x="6073438" y="1712566"/>
            <a:ext cx="6118562" cy="45793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Picture 3"/>
          <p:cNvPicPr>
            <a:picLocks noChangeAspect="1" noChangeArrowheads="1"/>
          </p:cNvPicPr>
          <p:nvPr/>
        </p:nvPicPr>
        <p:blipFill>
          <a:blip r:embed="rId2" cstate="print"/>
          <a:srcRect l="19032" t="27947" r="39206" b="62346"/>
          <a:stretch>
            <a:fillRect/>
          </a:stretch>
        </p:blipFill>
        <p:spPr bwMode="auto">
          <a:xfrm>
            <a:off x="0" y="5312229"/>
            <a:ext cx="5346357" cy="1030514"/>
          </a:xfrm>
          <a:prstGeom prst="rect">
            <a:avLst/>
          </a:prstGeom>
          <a:ln>
            <a:solidFill>
              <a:schemeClr val="tx1"/>
            </a:solidFill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2" cstate="print"/>
          <a:srcRect l="47302" t="41746" r="21984" b="27919"/>
          <a:stretch>
            <a:fillRect/>
          </a:stretch>
        </p:blipFill>
        <p:spPr bwMode="auto">
          <a:xfrm>
            <a:off x="1505414" y="1719943"/>
            <a:ext cx="4438186" cy="1770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" name="Прямоугольник 17"/>
          <p:cNvSpPr/>
          <p:nvPr/>
        </p:nvSpPr>
        <p:spPr>
          <a:xfrm>
            <a:off x="-234442" y="1720473"/>
            <a:ext cx="1500257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900" dirty="0" smtClean="0">
                <a:latin typeface="Arial" pitchFamily="34" charset="0"/>
                <a:cs typeface="Arial" pitchFamily="34" charset="0"/>
              </a:rPr>
              <a:t>Точка</a:t>
            </a:r>
            <a:br>
              <a:rPr lang="ru-RU" sz="1900" dirty="0" smtClean="0">
                <a:latin typeface="Arial" pitchFamily="34" charset="0"/>
                <a:cs typeface="Arial" pitchFamily="34" charset="0"/>
              </a:rPr>
            </a:br>
            <a:r>
              <a:rPr lang="ru-RU" sz="1900" dirty="0" smtClean="0">
                <a:latin typeface="Arial" pitchFamily="34" charset="0"/>
                <a:cs typeface="Arial" pitchFamily="34" charset="0"/>
              </a:rPr>
              <a:t>доступа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-144965" y="2533080"/>
            <a:ext cx="167867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 smtClean="0">
                <a:latin typeface="Arial" pitchFamily="34" charset="0"/>
                <a:cs typeface="Arial" pitchFamily="34" charset="0"/>
              </a:rPr>
              <a:t>Клиент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1" name="Прямая со стрелкой 20"/>
          <p:cNvCxnSpPr/>
          <p:nvPr/>
        </p:nvCxnSpPr>
        <p:spPr>
          <a:xfrm>
            <a:off x="1070517" y="2074127"/>
            <a:ext cx="42374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>
            <a:stCxn id="19" idx="2"/>
          </p:cNvCxnSpPr>
          <p:nvPr/>
        </p:nvCxnSpPr>
        <p:spPr>
          <a:xfrm>
            <a:off x="694373" y="2933190"/>
            <a:ext cx="387295" cy="64635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6" name="Прямоугольник 25"/>
          <p:cNvSpPr/>
          <p:nvPr/>
        </p:nvSpPr>
        <p:spPr>
          <a:xfrm>
            <a:off x="2624695" y="1843668"/>
            <a:ext cx="1616927" cy="167269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 26"/>
          <p:cNvSpPr/>
          <p:nvPr/>
        </p:nvSpPr>
        <p:spPr>
          <a:xfrm>
            <a:off x="3205449" y="5350994"/>
            <a:ext cx="1184339" cy="204438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Прямоугольник 27"/>
          <p:cNvSpPr/>
          <p:nvPr/>
        </p:nvSpPr>
        <p:spPr>
          <a:xfrm>
            <a:off x="1398862" y="4296228"/>
            <a:ext cx="1220770" cy="168679"/>
          </a:xfrm>
          <a:prstGeom prst="rect">
            <a:avLst/>
          </a:prstGeom>
          <a:solidFill>
            <a:schemeClr val="accent2">
              <a:alpha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рямоугольник 28"/>
          <p:cNvSpPr/>
          <p:nvPr/>
        </p:nvSpPr>
        <p:spPr>
          <a:xfrm>
            <a:off x="4634568" y="5385781"/>
            <a:ext cx="678837" cy="150635"/>
          </a:xfrm>
          <a:prstGeom prst="rect">
            <a:avLst/>
          </a:prstGeom>
          <a:solidFill>
            <a:schemeClr val="accent2">
              <a:alpha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рямоугольник 29"/>
          <p:cNvSpPr/>
          <p:nvPr/>
        </p:nvSpPr>
        <p:spPr>
          <a:xfrm>
            <a:off x="0" y="5580743"/>
            <a:ext cx="551543" cy="159657"/>
          </a:xfrm>
          <a:prstGeom prst="rect">
            <a:avLst/>
          </a:prstGeom>
          <a:solidFill>
            <a:schemeClr val="accent2">
              <a:alpha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Прямоугольник 30"/>
          <p:cNvSpPr/>
          <p:nvPr/>
        </p:nvSpPr>
        <p:spPr>
          <a:xfrm>
            <a:off x="7449112" y="6173083"/>
            <a:ext cx="883070" cy="130628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Прямоугольник 31"/>
          <p:cNvSpPr/>
          <p:nvPr/>
        </p:nvSpPr>
        <p:spPr>
          <a:xfrm>
            <a:off x="7446809" y="6024998"/>
            <a:ext cx="885372" cy="130628"/>
          </a:xfrm>
          <a:prstGeom prst="rect">
            <a:avLst/>
          </a:prstGeom>
          <a:solidFill>
            <a:schemeClr val="accent2">
              <a:alpha val="4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4" name="Прямая соединительная линия 23"/>
          <p:cNvCxnSpPr/>
          <p:nvPr/>
        </p:nvCxnSpPr>
        <p:spPr>
          <a:xfrm flipV="1">
            <a:off x="7097484" y="5007428"/>
            <a:ext cx="820058" cy="72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3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11</a:t>
            </a:fld>
            <a:r>
              <a:rPr lang="ru-RU" dirty="0" smtClean="0"/>
              <a:t>/12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343112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51847" y="1558831"/>
            <a:ext cx="11190973" cy="4939940"/>
          </a:xfrm>
        </p:spPr>
        <p:txBody>
          <a:bodyPr>
            <a:noAutofit/>
          </a:bodyPr>
          <a:lstStyle/>
          <a:p>
            <a:pPr algn="just">
              <a:lnSpc>
                <a:spcPct val="125000"/>
              </a:lnSpc>
            </a:pPr>
            <a:r>
              <a:rPr lang="ru-RU" sz="2800" dirty="0" smtClean="0">
                <a:latin typeface="Arial" pitchFamily="34" charset="0"/>
                <a:cs typeface="Arial" pitchFamily="34" charset="0"/>
              </a:rPr>
              <a:t>Эмулятор </a:t>
            </a:r>
            <a:r>
              <a:rPr lang="en-US" sz="2800" dirty="0" err="1" smtClean="0">
                <a:latin typeface="Arial" pitchFamily="34" charset="0"/>
                <a:cs typeface="Arial" pitchFamily="34" charset="0"/>
              </a:rPr>
              <a:t>Mininet-WiFi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:</a:t>
            </a:r>
          </a:p>
          <a:p>
            <a:pPr marL="514350" indent="-514350" algn="just">
              <a:lnSpc>
                <a:spcPct val="125000"/>
              </a:lnSpc>
              <a:buAutoNum type="arabicPeriod"/>
            </a:pPr>
            <a:r>
              <a:rPr lang="ru-RU" sz="2800" dirty="0" smtClean="0">
                <a:latin typeface="Arial" pitchFamily="34" charset="0"/>
                <a:cs typeface="Arial" pitchFamily="34" charset="0"/>
              </a:rPr>
              <a:t>Позволяет прозрачно (для прикладных ПС) эмулировать работу беспроводных сетевых интерфейсов на </a:t>
            </a:r>
            <a:r>
              <a:rPr lang="ru-RU" sz="2800" dirty="0" smtClean="0">
                <a:solidFill>
                  <a:schemeClr val="accent6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канальном</a:t>
            </a:r>
            <a:r>
              <a:rPr lang="ru-RU" sz="2800" dirty="0" smtClean="0">
                <a:latin typeface="Arial" pitchFamily="34" charset="0"/>
                <a:cs typeface="Arial" pitchFamily="34" charset="0"/>
              </a:rPr>
              <a:t> уровне</a:t>
            </a:r>
          </a:p>
          <a:p>
            <a:pPr marL="514350" indent="-514350" algn="just">
              <a:lnSpc>
                <a:spcPct val="125000"/>
              </a:lnSpc>
              <a:buAutoNum type="arabicPeriod"/>
            </a:pPr>
            <a:r>
              <a:rPr lang="ru-RU" sz="2800" dirty="0" smtClean="0">
                <a:latin typeface="Arial" pitchFamily="34" charset="0"/>
                <a:cs typeface="Arial" pitchFamily="34" charset="0"/>
              </a:rPr>
              <a:t>Подходит для эмуляции беспроводных устройств при проведении ряда экспериментов, трудно реализуемых без него (несмотря на то, что на текущий момент требует ряда доработок)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ctrTitle"/>
          </p:nvPr>
        </p:nvSpPr>
        <p:spPr>
          <a:xfrm>
            <a:off x="1524000" y="259411"/>
            <a:ext cx="9144000" cy="1004820"/>
          </a:xfrm>
        </p:spPr>
        <p:txBody>
          <a:bodyPr/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Заключение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12</a:t>
            </a:fld>
            <a:r>
              <a:rPr lang="ru-RU" dirty="0" smtClean="0"/>
              <a:t>/12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82297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430000" y="260350"/>
            <a:ext cx="585952" cy="632279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13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Ограничения эмулятора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Mininet-WiFi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Невозможность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приема кадров с соседних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каналов</a:t>
            </a:r>
          </a:p>
          <a:p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Отсутствие поддержки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механизма RTS_CTS+ACK в демоне </a:t>
            </a:r>
            <a:r>
              <a:rPr lang="ru-RU" dirty="0" err="1" smtClean="0">
                <a:latin typeface="Arial" pitchFamily="34" charset="0"/>
                <a:cs typeface="Arial" pitchFamily="34" charset="0"/>
              </a:rPr>
              <a:t>wmediumd</a:t>
            </a: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Некорректная работа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перехвата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 интерфейса в режиме мониторинга (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только широковещательный трафик)</a:t>
            </a:r>
          </a:p>
          <a:p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Проблема присвоения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ip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адресов в коде </a:t>
            </a:r>
            <a:r>
              <a:rPr lang="ru-RU" dirty="0" err="1" smtClean="0">
                <a:latin typeface="Arial" pitchFamily="34" charset="0"/>
                <a:cs typeface="Arial" pitchFamily="34" charset="0"/>
              </a:rPr>
              <a:t>скрипта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430000" y="260350"/>
            <a:ext cx="585952" cy="632279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14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Задачи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9780"/>
          </a:xfrm>
        </p:spPr>
        <p:txBody>
          <a:bodyPr>
            <a:normAutofit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Изучение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CVS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Git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Изучение технологии разработки модульных тестов для проектов на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Java/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Kotlin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Изучение основ ЯП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Python</a:t>
            </a:r>
          </a:p>
          <a:p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r>
              <a:rPr lang="ru-RU" dirty="0" smtClean="0">
                <a:latin typeface="Arial" pitchFamily="34" charset="0"/>
                <a:cs typeface="Arial" pitchFamily="34" charset="0"/>
              </a:rPr>
              <a:t>Сбор файлов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pcap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-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формата для беспроводных сетей различных конфигураций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430000" y="260350"/>
            <a:ext cx="585952" cy="632279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15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6057" y="212725"/>
            <a:ext cx="11234057" cy="1325563"/>
          </a:xfrm>
        </p:spPr>
        <p:txBody>
          <a:bodyPr/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Работа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Mininet-WiFi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на канальном уровне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430000" y="260350"/>
            <a:ext cx="585952" cy="632279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16</a:t>
            </a:fld>
            <a:endParaRPr lang="ru-RU" dirty="0"/>
          </a:p>
        </p:txBody>
      </p:sp>
      <p:pic>
        <p:nvPicPr>
          <p:cNvPr id="6" name="Содержимое 5" descr="Branching"/>
          <p:cNvPicPr>
            <a:picLocks noGrp="1"/>
          </p:cNvPicPr>
          <p:nvPr>
            <p:ph idx="1"/>
          </p:nvPr>
        </p:nvPicPr>
        <p:blipFill>
          <a:blip r:embed="rId2" cstate="print"/>
          <a:srcRect r="7721" b="7837"/>
          <a:stretch>
            <a:fillRect/>
          </a:stretch>
        </p:blipFill>
        <p:spPr bwMode="auto">
          <a:xfrm>
            <a:off x="1" y="1449385"/>
            <a:ext cx="12192000" cy="540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Содержимое 5" descr="Branching"/>
          <p:cNvPicPr>
            <a:picLocks/>
          </p:cNvPicPr>
          <p:nvPr/>
        </p:nvPicPr>
        <p:blipFill>
          <a:blip r:embed="rId2" cstate="print"/>
          <a:srcRect r="96210" b="91494"/>
          <a:stretch>
            <a:fillRect/>
          </a:stretch>
        </p:blipFill>
        <p:spPr bwMode="auto">
          <a:xfrm>
            <a:off x="11691258" y="4911043"/>
            <a:ext cx="500742" cy="4991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Актуальность работы (1/2)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838200" y="1577591"/>
            <a:ext cx="10515600" cy="4953838"/>
          </a:xfrm>
        </p:spPr>
        <p:txBody>
          <a:bodyPr>
            <a:normAutofit/>
          </a:bodyPr>
          <a:lstStyle/>
          <a:p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r>
              <a:rPr lang="ru-RU" dirty="0" smtClean="0">
                <a:latin typeface="Arial" pitchFamily="34" charset="0"/>
                <a:cs typeface="Arial" pitchFamily="34" charset="0"/>
              </a:rPr>
              <a:t>Сложность анализа множества</a:t>
            </a:r>
            <a:r>
              <a:rPr lang="ru-RU" b="1" dirty="0" smtClean="0">
                <a:latin typeface="Arial" pitchFamily="34" charset="0"/>
                <a:cs typeface="Arial" pitchFamily="34" charset="0"/>
              </a:rPr>
              <a:t> различных конфигураций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сетей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Wi-Fi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sz="24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(часто нет такого оборудования)</a:t>
            </a:r>
          </a:p>
          <a:p>
            <a:endParaRPr lang="en-US" sz="2400" dirty="0" smtClean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ru-RU" dirty="0" smtClean="0">
                <a:latin typeface="Arial" pitchFamily="34" charset="0"/>
                <a:cs typeface="Arial" pitchFamily="34" charset="0"/>
              </a:rPr>
              <a:t>Сложность анализа </a:t>
            </a:r>
            <a:r>
              <a:rPr lang="ru-RU" b="1" dirty="0" smtClean="0">
                <a:latin typeface="Arial" pitchFamily="34" charset="0"/>
                <a:cs typeface="Arial" pitchFamily="34" charset="0"/>
              </a:rPr>
              <a:t>различных уязвимостей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сетей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Wi-Fi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    </a:t>
            </a:r>
            <a:r>
              <a:rPr lang="ru-RU" sz="24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(часто нет такого оборудования)</a:t>
            </a:r>
          </a:p>
          <a:p>
            <a:endParaRPr lang="en-US" dirty="0" smtClean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ru-RU" dirty="0" smtClean="0">
                <a:latin typeface="Arial" pitchFamily="34" charset="0"/>
                <a:cs typeface="Arial" pitchFamily="34" charset="0"/>
              </a:rPr>
              <a:t>Сложность </a:t>
            </a:r>
            <a:r>
              <a:rPr lang="ru-RU" b="1" dirty="0" smtClean="0">
                <a:latin typeface="Arial" pitchFamily="34" charset="0"/>
                <a:cs typeface="Arial" pitchFamily="34" charset="0"/>
              </a:rPr>
              <a:t>динамического анализа (в движении)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кадров сетей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Wi-Fi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sz="2400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(негде проводить такие эксперименты)</a:t>
            </a:r>
            <a:endParaRPr lang="ru-RU" dirty="0" smtClean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endParaRPr lang="ru-RU" dirty="0"/>
          </a:p>
        </p:txBody>
      </p:sp>
      <p:sp>
        <p:nvSpPr>
          <p:cNvPr id="6" name="Номер слайда 5"/>
          <p:cNvSpPr txBox="1">
            <a:spLocks/>
          </p:cNvSpPr>
          <p:nvPr/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AB5F77-7C50-4CE4-8B17-32CBB377A8DC}" type="slidenum">
              <a:rPr kumimoji="0" lang="ru-RU" sz="1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r>
              <a:rPr kumimoji="0" lang="ru-RU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/12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Актуальность работы (2/2)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838200" y="1577591"/>
            <a:ext cx="10515600" cy="4953838"/>
          </a:xfrm>
        </p:spPr>
        <p:txBody>
          <a:bodyPr>
            <a:normAutofit/>
          </a:bodyPr>
          <a:lstStyle/>
          <a:p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Невозможность анализа кадров </a:t>
            </a:r>
            <a:r>
              <a:rPr lang="ru-RU" b="1" dirty="0" smtClean="0">
                <a:latin typeface="Arial" pitchFamily="34" charset="0"/>
                <a:cs typeface="Arial" pitchFamily="34" charset="0"/>
              </a:rPr>
              <a:t>множества (десятков, сотен) сетей 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Wi-Fi</a:t>
            </a:r>
            <a:r>
              <a:rPr lang="ru-RU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(нет оборудования в нужном количестве)</a:t>
            </a:r>
          </a:p>
          <a:p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r>
              <a:rPr lang="ru-RU" dirty="0" smtClean="0">
                <a:latin typeface="Arial" pitchFamily="34" charset="0"/>
                <a:cs typeface="Arial" pitchFamily="34" charset="0"/>
              </a:rPr>
              <a:t>Сложность анализа реакции на возможные </a:t>
            </a:r>
            <a:r>
              <a:rPr lang="ru-RU" b="1" dirty="0" smtClean="0">
                <a:latin typeface="Arial" pitchFamily="34" charset="0"/>
                <a:cs typeface="Arial" pitchFamily="34" charset="0"/>
              </a:rPr>
              <a:t>потери кадров </a:t>
            </a:r>
            <a:r>
              <a:rPr lang="ru-RU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(слишком много разных ситуаций: расстояние, </a:t>
            </a:r>
            <a:r>
              <a:rPr lang="ru-RU" dirty="0" err="1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переотражение</a:t>
            </a:r>
            <a:r>
              <a:rPr lang="ru-RU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, помехи)</a:t>
            </a:r>
          </a:p>
          <a:p>
            <a:endParaRPr lang="ru-RU" dirty="0" smtClean="0">
              <a:latin typeface="Arial" pitchFamily="34" charset="0"/>
              <a:cs typeface="Arial" pitchFamily="34" charset="0"/>
            </a:endParaRPr>
          </a:p>
          <a:p>
            <a:endParaRPr lang="ru-RU" dirty="0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3</a:t>
            </a:fld>
            <a:r>
              <a:rPr lang="ru-RU" dirty="0" smtClean="0"/>
              <a:t>/12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Эмуляторы сетей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Wi-Fi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 descr="C:\Users\User\Desktop\Рисунок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75911" y="1709057"/>
            <a:ext cx="6046026" cy="4354285"/>
          </a:xfrm>
          <a:prstGeom prst="rect">
            <a:avLst/>
          </a:prstGeom>
          <a:noFill/>
        </p:spPr>
      </p:pic>
      <p:sp>
        <p:nvSpPr>
          <p:cNvPr id="8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4</a:t>
            </a:fld>
            <a:r>
              <a:rPr lang="ru-RU" dirty="0" smtClean="0"/>
              <a:t>/12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39268" y="475853"/>
            <a:ext cx="9144000" cy="995680"/>
          </a:xfrm>
        </p:spPr>
        <p:txBody>
          <a:bodyPr>
            <a:noAutofit/>
          </a:bodyPr>
          <a:lstStyle/>
          <a:p>
            <a:r>
              <a:rPr lang="ru-RU" sz="4800" dirty="0" smtClean="0">
                <a:latin typeface="Arial" pitchFamily="34" charset="0"/>
                <a:cs typeface="Arial" pitchFamily="34" charset="0"/>
              </a:rPr>
              <a:t>Исследование максимального количества сетей </a:t>
            </a:r>
            <a:r>
              <a:rPr lang="en-US" sz="4800" dirty="0" smtClean="0">
                <a:latin typeface="Arial" pitchFamily="34" charset="0"/>
                <a:cs typeface="Arial" pitchFamily="34" charset="0"/>
              </a:rPr>
              <a:t>Wi-Fi</a:t>
            </a:r>
            <a:endParaRPr lang="ru-RU" sz="48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8733" t="4724" r="38951" b="4852"/>
          <a:stretch>
            <a:fillRect/>
          </a:stretch>
        </p:blipFill>
        <p:spPr bwMode="auto">
          <a:xfrm>
            <a:off x="0" y="1427356"/>
            <a:ext cx="5296829" cy="49288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Прямоугольник 8"/>
          <p:cNvSpPr/>
          <p:nvPr/>
        </p:nvSpPr>
        <p:spPr>
          <a:xfrm>
            <a:off x="1507007" y="6338508"/>
            <a:ext cx="23290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100 точек доступа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432130" y="6323642"/>
            <a:ext cx="52208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80 точек доступа, у каждой – по 2 клиента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33665" y="1425614"/>
            <a:ext cx="6610350" cy="4943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5</a:t>
            </a:fld>
            <a:r>
              <a:rPr lang="ru-RU" dirty="0" smtClean="0"/>
              <a:t>/12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00293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74321"/>
            <a:ext cx="9144000" cy="1358536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Присвоение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ip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адреса беспроводным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сетям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Wi-Fi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471536" y="2579750"/>
            <a:ext cx="4876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Явное присвоение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ip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адреса точке доступа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30432" t="23960" r="43690" b="65875"/>
          <a:stretch>
            <a:fillRect/>
          </a:stretch>
        </p:blipFill>
        <p:spPr bwMode="auto">
          <a:xfrm>
            <a:off x="5900058" y="1668437"/>
            <a:ext cx="6096000" cy="1346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 l="31006" t="14667" r="43656" b="71555"/>
          <a:stretch>
            <a:fillRect/>
          </a:stretch>
        </p:blipFill>
        <p:spPr bwMode="auto">
          <a:xfrm>
            <a:off x="5889171" y="3303243"/>
            <a:ext cx="6106886" cy="16715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rcRect l="6190" t="30741" r="13571" b="49758"/>
          <a:stretch>
            <a:fillRect/>
          </a:stretch>
        </p:blipFill>
        <p:spPr bwMode="auto">
          <a:xfrm>
            <a:off x="1045030" y="5061857"/>
            <a:ext cx="10986046" cy="1556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Прямоугольник 19"/>
          <p:cNvSpPr/>
          <p:nvPr/>
        </p:nvSpPr>
        <p:spPr>
          <a:xfrm>
            <a:off x="514018" y="1786158"/>
            <a:ext cx="51162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На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точке доступа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не задан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ip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 адрес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/>
            </a:r>
            <a:br>
              <a:rPr lang="ru-RU" dirty="0" smtClean="0">
                <a:latin typeface="Arial" pitchFamily="34" charset="0"/>
                <a:cs typeface="Arial" pitchFamily="34" charset="0"/>
              </a:rPr>
            </a:br>
            <a:r>
              <a:rPr lang="ru-RU" dirty="0" err="1" smtClean="0">
                <a:latin typeface="Arial" pitchFamily="34" charset="0"/>
                <a:cs typeface="Arial" pitchFamily="34" charset="0"/>
              </a:rPr>
              <a:t>по-умолчанию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8001000" y="3298371"/>
            <a:ext cx="2231571" cy="272143"/>
          </a:xfrm>
          <a:prstGeom prst="rect">
            <a:avLst/>
          </a:prstGeom>
          <a:solidFill>
            <a:srgbClr val="00B050">
              <a:alpha val="40000"/>
            </a:srgb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3" name="Прямая со стрелкой 22"/>
          <p:cNvCxnSpPr/>
          <p:nvPr/>
        </p:nvCxnSpPr>
        <p:spPr>
          <a:xfrm>
            <a:off x="5263376" y="2810107"/>
            <a:ext cx="2737624" cy="62433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2" name="Прямоугольник 31"/>
          <p:cNvSpPr/>
          <p:nvPr/>
        </p:nvSpPr>
        <p:spPr>
          <a:xfrm>
            <a:off x="503928" y="3465743"/>
            <a:ext cx="45284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Команда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ping </a:t>
            </a:r>
            <a:r>
              <a:rPr lang="ru-RU" dirty="0" smtClean="0">
                <a:latin typeface="Arial" pitchFamily="34" charset="0"/>
                <a:cs typeface="Arial" pitchFamily="34" charset="0"/>
              </a:rPr>
              <a:t>со стороны станции № 1 по присвоенному адресу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3" name="Прямоугольник 32"/>
          <p:cNvSpPr/>
          <p:nvPr/>
        </p:nvSpPr>
        <p:spPr>
          <a:xfrm>
            <a:off x="7717971" y="5290457"/>
            <a:ext cx="794658" cy="141514"/>
          </a:xfrm>
          <a:prstGeom prst="rect">
            <a:avLst/>
          </a:prstGeom>
          <a:solidFill>
            <a:schemeClr val="accent5">
              <a:alpha val="34000"/>
            </a:schemeClr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5" name="Прямая со стрелкой 34"/>
          <p:cNvCxnSpPr>
            <a:endCxn id="33" idx="1"/>
          </p:cNvCxnSpPr>
          <p:nvPr/>
        </p:nvCxnSpPr>
        <p:spPr>
          <a:xfrm>
            <a:off x="4817327" y="3791415"/>
            <a:ext cx="2900644" cy="156979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6" name="Семиугольник 35"/>
          <p:cNvSpPr/>
          <p:nvPr/>
        </p:nvSpPr>
        <p:spPr>
          <a:xfrm>
            <a:off x="143373" y="1760253"/>
            <a:ext cx="362465" cy="345989"/>
          </a:xfrm>
          <a:prstGeom prst="hept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1</a:t>
            </a:r>
            <a:endParaRPr lang="ru-RU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7" name="Семиугольник 36"/>
          <p:cNvSpPr/>
          <p:nvPr/>
        </p:nvSpPr>
        <p:spPr>
          <a:xfrm>
            <a:off x="133815" y="2542163"/>
            <a:ext cx="362465" cy="345989"/>
          </a:xfrm>
          <a:prstGeom prst="hept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2</a:t>
            </a:r>
            <a:endParaRPr lang="ru-RU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8" name="Семиугольник 37"/>
          <p:cNvSpPr/>
          <p:nvPr/>
        </p:nvSpPr>
        <p:spPr>
          <a:xfrm>
            <a:off x="133815" y="3461609"/>
            <a:ext cx="362465" cy="345989"/>
          </a:xfrm>
          <a:prstGeom prst="hept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3</a:t>
            </a:r>
            <a:endParaRPr lang="ru-RU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19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6</a:t>
            </a:fld>
            <a:r>
              <a:rPr lang="ru-RU" dirty="0" smtClean="0"/>
              <a:t>/12</a:t>
            </a:r>
            <a:endParaRPr lang="ru-RU" dirty="0"/>
          </a:p>
        </p:txBody>
      </p:sp>
      <p:cxnSp>
        <p:nvCxnSpPr>
          <p:cNvPr id="24" name="Прямая со стрелкой 23"/>
          <p:cNvCxnSpPr/>
          <p:nvPr/>
        </p:nvCxnSpPr>
        <p:spPr>
          <a:xfrm>
            <a:off x="4441371" y="2090057"/>
            <a:ext cx="1382486" cy="326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00293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"/>
          <p:cNvSpPr txBox="1">
            <a:spLocks/>
          </p:cNvSpPr>
          <p:nvPr/>
        </p:nvSpPr>
        <p:spPr>
          <a:xfrm>
            <a:off x="1524000" y="193041"/>
            <a:ext cx="9144000" cy="8628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Использование </a:t>
            </a:r>
            <a:r>
              <a:rPr lang="en-US" sz="6000" dirty="0" err="1" smtClean="0">
                <a:latin typeface="Arial" pitchFamily="34" charset="0"/>
                <a:ea typeface="+mj-ea"/>
                <a:cs typeface="Arial" pitchFamily="34" charset="0"/>
              </a:rPr>
              <a:t>wireshark</a:t>
            </a:r>
            <a:endParaRPr kumimoji="0" lang="ru-RU" sz="6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20582" t="44400" r="28765" b="17330"/>
          <a:stretch>
            <a:fillRect/>
          </a:stretch>
        </p:blipFill>
        <p:spPr bwMode="auto">
          <a:xfrm>
            <a:off x="6937785" y="1505415"/>
            <a:ext cx="5254215" cy="4661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 l="5099" t="41746" r="47976" b="25457"/>
          <a:stretch>
            <a:fillRect/>
          </a:stretch>
        </p:blipFill>
        <p:spPr bwMode="auto">
          <a:xfrm>
            <a:off x="0" y="1471961"/>
            <a:ext cx="6880302" cy="46723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8" name="Прямая со стрелкой 17"/>
          <p:cNvCxnSpPr/>
          <p:nvPr/>
        </p:nvCxnSpPr>
        <p:spPr>
          <a:xfrm>
            <a:off x="10433559" y="2447958"/>
            <a:ext cx="0" cy="23948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1" name="Прямоугольник 20"/>
          <p:cNvSpPr/>
          <p:nvPr/>
        </p:nvSpPr>
        <p:spPr>
          <a:xfrm>
            <a:off x="8882743" y="4191001"/>
            <a:ext cx="1220261" cy="3921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Arial" pitchFamily="34" charset="0"/>
                <a:cs typeface="Arial" pitchFamily="34" charset="0"/>
              </a:rPr>
              <a:t>capture</a:t>
            </a:r>
            <a:endParaRPr lang="ru-RU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10811107" y="2242324"/>
            <a:ext cx="1154151" cy="41166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latin typeface="Arial" pitchFamily="34" charset="0"/>
                <a:cs typeface="Arial" pitchFamily="34" charset="0"/>
              </a:rPr>
              <a:t>icmp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5" name="Прямая соединительная линия 24"/>
          <p:cNvCxnSpPr/>
          <p:nvPr/>
        </p:nvCxnSpPr>
        <p:spPr>
          <a:xfrm flipH="1">
            <a:off x="9534293" y="2861828"/>
            <a:ext cx="870645" cy="1141460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/>
          <p:cNvCxnSpPr/>
          <p:nvPr/>
        </p:nvCxnSpPr>
        <p:spPr>
          <a:xfrm flipH="1">
            <a:off x="9567746" y="2384678"/>
            <a:ext cx="824855" cy="1607459"/>
          </a:xfrm>
          <a:prstGeom prst="line">
            <a:avLst/>
          </a:prstGeom>
          <a:ln w="952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7</a:t>
            </a:fld>
            <a:r>
              <a:rPr lang="ru-RU" dirty="0" smtClean="0"/>
              <a:t>/12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97225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93041"/>
            <a:ext cx="9144000" cy="862873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Использование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airodump-ng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8437" name="Picture 5"/>
          <p:cNvPicPr>
            <a:picLocks noChangeAspect="1" noChangeArrowheads="1"/>
          </p:cNvPicPr>
          <p:nvPr/>
        </p:nvPicPr>
        <p:blipFill>
          <a:blip r:embed="rId3" cstate="print"/>
          <a:srcRect l="4324" t="5596" r="53063" b="29860"/>
          <a:stretch>
            <a:fillRect/>
          </a:stretch>
        </p:blipFill>
        <p:spPr bwMode="auto">
          <a:xfrm>
            <a:off x="6400800" y="2010032"/>
            <a:ext cx="5593493" cy="44072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Прямоугольник 12"/>
          <p:cNvSpPr/>
          <p:nvPr/>
        </p:nvSpPr>
        <p:spPr>
          <a:xfrm>
            <a:off x="729147" y="1751242"/>
            <a:ext cx="45394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latin typeface="Arial" pitchFamily="34" charset="0"/>
                <a:cs typeface="Arial" pitchFamily="34" charset="0"/>
              </a:rPr>
              <a:t>airmon-ng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start sta2-wlan0</a:t>
            </a:r>
          </a:p>
        </p:txBody>
      </p:sp>
      <p:pic>
        <p:nvPicPr>
          <p:cNvPr id="18438" name="Picture 6"/>
          <p:cNvPicPr>
            <a:picLocks noChangeAspect="1" noChangeArrowheads="1"/>
          </p:cNvPicPr>
          <p:nvPr/>
        </p:nvPicPr>
        <p:blipFill>
          <a:blip r:embed="rId4" cstate="print"/>
          <a:srcRect l="4281" t="81370" r="52949" b="3921"/>
          <a:stretch>
            <a:fillRect/>
          </a:stretch>
        </p:blipFill>
        <p:spPr bwMode="auto">
          <a:xfrm>
            <a:off x="0" y="2273199"/>
            <a:ext cx="6094728" cy="1518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40" name="Picture 8"/>
          <p:cNvPicPr>
            <a:picLocks noChangeAspect="1" noChangeArrowheads="1"/>
          </p:cNvPicPr>
          <p:nvPr/>
        </p:nvPicPr>
        <p:blipFill>
          <a:blip r:embed="rId5" cstate="print"/>
          <a:srcRect l="4270" t="79430" r="52613" b="3742"/>
          <a:stretch>
            <a:fillRect/>
          </a:stretch>
        </p:blipFill>
        <p:spPr bwMode="auto">
          <a:xfrm>
            <a:off x="0" y="4337824"/>
            <a:ext cx="6007496" cy="1743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Прямоугольник 18"/>
          <p:cNvSpPr/>
          <p:nvPr/>
        </p:nvSpPr>
        <p:spPr>
          <a:xfrm>
            <a:off x="1507670" y="5110843"/>
            <a:ext cx="1306287" cy="210412"/>
          </a:xfrm>
          <a:prstGeom prst="rect">
            <a:avLst/>
          </a:prstGeom>
          <a:solidFill>
            <a:srgbClr val="00B050">
              <a:alpha val="3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/>
        </p:nvSpPr>
        <p:spPr>
          <a:xfrm>
            <a:off x="7743568" y="6137190"/>
            <a:ext cx="1227438" cy="189470"/>
          </a:xfrm>
          <a:prstGeom prst="rect">
            <a:avLst/>
          </a:prstGeom>
          <a:solidFill>
            <a:srgbClr val="00B050">
              <a:alpha val="3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2" name="Прямая со стрелкой 21"/>
          <p:cNvCxnSpPr>
            <a:stCxn id="19" idx="3"/>
            <a:endCxn id="20" idx="1"/>
          </p:cNvCxnSpPr>
          <p:nvPr/>
        </p:nvCxnSpPr>
        <p:spPr>
          <a:xfrm>
            <a:off x="2813957" y="5216049"/>
            <a:ext cx="4929611" cy="101587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5" name="Прямоугольник 24"/>
          <p:cNvSpPr/>
          <p:nvPr/>
        </p:nvSpPr>
        <p:spPr>
          <a:xfrm>
            <a:off x="529868" y="1363390"/>
            <a:ext cx="57221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 smtClean="0">
                <a:latin typeface="Arial" pitchFamily="34" charset="0"/>
                <a:cs typeface="Arial" pitchFamily="34" charset="0"/>
              </a:rPr>
              <a:t>Перевод интерфейса в режим мониторинга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0" y="6105509"/>
            <a:ext cx="6423102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900" dirty="0" smtClean="0">
                <a:latin typeface="Arial" pitchFamily="34" charset="0"/>
                <a:cs typeface="Arial" pitchFamily="34" charset="0"/>
              </a:rPr>
              <a:t>Свойства беспроводного интерфейса клиента №1 </a:t>
            </a:r>
            <a:endParaRPr lang="ru-RU" sz="19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7" name="Прямоугольник 26"/>
          <p:cNvSpPr/>
          <p:nvPr/>
        </p:nvSpPr>
        <p:spPr>
          <a:xfrm>
            <a:off x="6098648" y="4715587"/>
            <a:ext cx="50924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 smtClean="0">
                <a:latin typeface="+mj-lt"/>
              </a:rPr>
              <a:t>Подключение клиента №1 к точке доступа</a:t>
            </a:r>
            <a:endParaRPr lang="ru-RU" sz="2000" dirty="0">
              <a:latin typeface="+mj-lt"/>
            </a:endParaRPr>
          </a:p>
        </p:txBody>
      </p:sp>
      <p:sp>
        <p:nvSpPr>
          <p:cNvPr id="28" name="Прямоугольник 27"/>
          <p:cNvSpPr/>
          <p:nvPr/>
        </p:nvSpPr>
        <p:spPr>
          <a:xfrm>
            <a:off x="6448756" y="6457890"/>
            <a:ext cx="50924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 smtClean="0">
                <a:latin typeface="Arial" pitchFamily="34" charset="0"/>
                <a:cs typeface="Arial" pitchFamily="34" charset="0"/>
              </a:rPr>
              <a:t>Запуск </a:t>
            </a:r>
            <a:r>
              <a:rPr lang="en-US" sz="2000" dirty="0" err="1" smtClean="0">
                <a:latin typeface="Arial" pitchFamily="34" charset="0"/>
                <a:cs typeface="Arial" pitchFamily="34" charset="0"/>
              </a:rPr>
              <a:t>airodump-ng</a:t>
            </a:r>
            <a:r>
              <a:rPr lang="en-US" sz="20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ru-RU" sz="2000" dirty="0" smtClean="0">
                <a:latin typeface="Arial" pitchFamily="34" charset="0"/>
                <a:cs typeface="Arial" pitchFamily="34" charset="0"/>
              </a:rPr>
              <a:t>на клиенте №2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Прямоугольник 30"/>
          <p:cNvSpPr/>
          <p:nvPr/>
        </p:nvSpPr>
        <p:spPr>
          <a:xfrm>
            <a:off x="7574197" y="1629718"/>
            <a:ext cx="44468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latin typeface="Arial" pitchFamily="34" charset="0"/>
                <a:cs typeface="Arial" pitchFamily="34" charset="0"/>
              </a:rPr>
              <a:t>airodump-ng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 sta2-wlan0mon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6152194" y="1284526"/>
            <a:ext cx="5092456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900" dirty="0" smtClean="0">
                <a:latin typeface="Arial" pitchFamily="34" charset="0"/>
                <a:cs typeface="Arial" pitchFamily="34" charset="0"/>
              </a:rPr>
              <a:t>Сканирование сети</a:t>
            </a:r>
            <a:endParaRPr lang="ru-RU" sz="19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Семиугольник 33"/>
          <p:cNvSpPr/>
          <p:nvPr/>
        </p:nvSpPr>
        <p:spPr>
          <a:xfrm>
            <a:off x="347461" y="1373674"/>
            <a:ext cx="362465" cy="345989"/>
          </a:xfrm>
          <a:prstGeom prst="hept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1</a:t>
            </a:r>
            <a:endParaRPr lang="ru-RU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5" name="Семиугольник 34"/>
          <p:cNvSpPr/>
          <p:nvPr/>
        </p:nvSpPr>
        <p:spPr>
          <a:xfrm>
            <a:off x="7175157" y="1285104"/>
            <a:ext cx="362465" cy="345989"/>
          </a:xfrm>
          <a:prstGeom prst="heptago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ru-RU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2</a:t>
            </a:r>
            <a:endParaRPr lang="ru-RU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6" name="Прямоугольник 35"/>
          <p:cNvSpPr/>
          <p:nvPr/>
        </p:nvSpPr>
        <p:spPr>
          <a:xfrm>
            <a:off x="0" y="3799781"/>
            <a:ext cx="63520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 smtClean="0">
                <a:latin typeface="Arial" pitchFamily="34" charset="0"/>
                <a:cs typeface="Arial" pitchFamily="34" charset="0"/>
              </a:rPr>
              <a:t>Интерфейс клиента №2 в режиме мониторинга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8</a:t>
            </a:fld>
            <a:r>
              <a:rPr lang="ru-RU" dirty="0" smtClean="0"/>
              <a:t>/12</a:t>
            </a:r>
            <a:endParaRPr lang="ru-RU" dirty="0"/>
          </a:p>
        </p:txBody>
      </p:sp>
    </p:spTree>
    <p:extLst>
      <p:ext uri="{BB962C8B-B14F-4D97-AF65-F5344CB8AC3E}">
        <p14:creationId xmlns="" xmlns:p14="http://schemas.microsoft.com/office/powerpoint/2010/main" val="224622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656313"/>
            <a:ext cx="9144000" cy="995680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Arial" pitchFamily="34" charset="0"/>
                <a:cs typeface="Arial" pitchFamily="34" charset="0"/>
              </a:rPr>
              <a:t>Подключение к точке доступа</a:t>
            </a:r>
            <a:endParaRPr lang="ru-RU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133600" y="838199"/>
            <a:ext cx="13062174" cy="4976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6" name="Прямоугольник 15"/>
          <p:cNvSpPr/>
          <p:nvPr/>
        </p:nvSpPr>
        <p:spPr>
          <a:xfrm>
            <a:off x="636399" y="6193636"/>
            <a:ext cx="50924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 smtClean="0">
                <a:latin typeface="Arial" pitchFamily="34" charset="0"/>
                <a:cs typeface="Arial" pitchFamily="34" charset="0"/>
              </a:rPr>
              <a:t>После подключения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6692655" y="5648522"/>
            <a:ext cx="50924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 smtClean="0">
                <a:latin typeface="Arial" pitchFamily="34" charset="0"/>
                <a:cs typeface="Arial" pitchFamily="34" charset="0"/>
              </a:rPr>
              <a:t>Подключение клиента №1 к точке доступа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6578796" y="1949441"/>
            <a:ext cx="50924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 smtClean="0">
                <a:latin typeface="Arial" pitchFamily="34" charset="0"/>
                <a:cs typeface="Arial" pitchFamily="34" charset="0"/>
              </a:rPr>
              <a:t>Команда для </a:t>
            </a:r>
            <a:r>
              <a:rPr lang="ru-RU" sz="2000" dirty="0" smtClean="0">
                <a:latin typeface="Arial" pitchFamily="34" charset="0"/>
                <a:cs typeface="Arial" pitchFamily="34" charset="0"/>
              </a:rPr>
              <a:t>подключения </a:t>
            </a:r>
            <a:br>
              <a:rPr lang="ru-RU" sz="2000" dirty="0" smtClean="0">
                <a:latin typeface="Arial" pitchFamily="34" charset="0"/>
                <a:cs typeface="Arial" pitchFamily="34" charset="0"/>
              </a:rPr>
            </a:br>
            <a:r>
              <a:rPr lang="ru-RU" sz="2000" dirty="0" smtClean="0">
                <a:latin typeface="Arial" pitchFamily="34" charset="0"/>
                <a:cs typeface="Arial" pitchFamily="34" charset="0"/>
              </a:rPr>
              <a:t>клиента к точке доступа </a:t>
            </a:r>
            <a:r>
              <a:rPr lang="ru-RU" sz="2000" dirty="0" smtClean="0">
                <a:latin typeface="Arial" pitchFamily="34" charset="0"/>
                <a:cs typeface="Arial" pitchFamily="34" charset="0"/>
              </a:rPr>
              <a:t>по </a:t>
            </a:r>
            <a:r>
              <a:rPr lang="en-US" sz="2000" dirty="0" smtClean="0">
                <a:latin typeface="Arial" pitchFamily="34" charset="0"/>
                <a:cs typeface="Arial" pitchFamily="34" charset="0"/>
              </a:rPr>
              <a:t>WPA2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 cstate="print"/>
          <a:srcRect l="50952" t="35367" r="7143" b="48592"/>
          <a:stretch>
            <a:fillRect/>
          </a:stretch>
        </p:blipFill>
        <p:spPr bwMode="auto">
          <a:xfrm>
            <a:off x="0" y="1970315"/>
            <a:ext cx="6280375" cy="18832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2" cstate="print"/>
          <a:srcRect l="50952" t="51938" r="7591" b="29236"/>
          <a:stretch>
            <a:fillRect/>
          </a:stretch>
        </p:blipFill>
        <p:spPr bwMode="auto">
          <a:xfrm>
            <a:off x="0" y="4180115"/>
            <a:ext cx="6520543" cy="1970314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3" cstate="print"/>
          <a:srcRect l="50962" t="46327" r="20039" b="29113"/>
          <a:stretch>
            <a:fillRect/>
          </a:stretch>
        </p:blipFill>
        <p:spPr bwMode="auto">
          <a:xfrm>
            <a:off x="6574972" y="2950028"/>
            <a:ext cx="5399314" cy="2579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Прямоугольник 16"/>
          <p:cNvSpPr/>
          <p:nvPr/>
        </p:nvSpPr>
        <p:spPr>
          <a:xfrm>
            <a:off x="491730" y="3781981"/>
            <a:ext cx="50924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 smtClean="0">
                <a:latin typeface="Arial" pitchFamily="34" charset="0"/>
                <a:cs typeface="Arial" pitchFamily="34" charset="0"/>
              </a:rPr>
              <a:t>До подключения</a:t>
            </a:r>
            <a:endParaRPr lang="ru-RU" sz="200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1" name="Прямая со стрелкой 20"/>
          <p:cNvCxnSpPr/>
          <p:nvPr/>
        </p:nvCxnSpPr>
        <p:spPr>
          <a:xfrm flipH="1">
            <a:off x="5094514" y="2380735"/>
            <a:ext cx="1528708" cy="172317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Прямоугольник 23"/>
          <p:cNvSpPr/>
          <p:nvPr/>
        </p:nvSpPr>
        <p:spPr>
          <a:xfrm>
            <a:off x="2710543" y="3490686"/>
            <a:ext cx="2119086" cy="195943"/>
          </a:xfrm>
          <a:prstGeom prst="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1872343" y="5769428"/>
            <a:ext cx="2198914" cy="141515"/>
          </a:xfrm>
          <a:prstGeom prst="rect">
            <a:avLst/>
          </a:prstGeom>
          <a:solidFill>
            <a:schemeClr val="accent6">
              <a:alpha val="4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Прямоугольник 21"/>
          <p:cNvSpPr/>
          <p:nvPr/>
        </p:nvSpPr>
        <p:spPr>
          <a:xfrm>
            <a:off x="2296886" y="4212772"/>
            <a:ext cx="4234543" cy="152400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 22"/>
          <p:cNvSpPr/>
          <p:nvPr/>
        </p:nvSpPr>
        <p:spPr>
          <a:xfrm>
            <a:off x="0" y="4386943"/>
            <a:ext cx="1621971" cy="217714"/>
          </a:xfrm>
          <a:prstGeom prst="rect">
            <a:avLst/>
          </a:prstGeom>
          <a:solidFill>
            <a:schemeClr val="accent1"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125201" y="176267"/>
            <a:ext cx="909144" cy="365125"/>
          </a:xfrm>
          <a:prstGeom prst="rect">
            <a:avLst/>
          </a:prstGeom>
        </p:spPr>
        <p:txBody>
          <a:bodyPr/>
          <a:lstStyle/>
          <a:p>
            <a:fld id="{CAAB5F77-7C50-4CE4-8B17-32CBB377A8DC}" type="slidenum">
              <a:rPr lang="ru-RU" smtClean="0"/>
              <a:pPr/>
              <a:t>9</a:t>
            </a:fld>
            <a:r>
              <a:rPr lang="ru-RU" dirty="0" smtClean="0"/>
              <a:t>/12</a:t>
            </a:r>
            <a:endParaRPr lang="ru-RU" dirty="0"/>
          </a:p>
        </p:txBody>
      </p:sp>
      <p:cxnSp>
        <p:nvCxnSpPr>
          <p:cNvPr id="31" name="Прямая соединительная линия 30"/>
          <p:cNvCxnSpPr/>
          <p:nvPr/>
        </p:nvCxnSpPr>
        <p:spPr>
          <a:xfrm flipV="1">
            <a:off x="0" y="2394857"/>
            <a:ext cx="1110343" cy="10887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00293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373</Words>
  <Application>Microsoft Office PowerPoint</Application>
  <PresentationFormat>Произвольный</PresentationFormat>
  <Paragraphs>90</Paragraphs>
  <Slides>16</Slides>
  <Notes>2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7" baseType="lpstr">
      <vt:lpstr>Тема Office</vt:lpstr>
      <vt:lpstr>Технология разработки средств анализа кадров с помощью программно-конфигурируемых Wi-Fi сетей</vt:lpstr>
      <vt:lpstr>Актуальность работы (1/2)</vt:lpstr>
      <vt:lpstr>Актуальность работы (2/2)</vt:lpstr>
      <vt:lpstr>Эмуляторы сетей Wi-Fi</vt:lpstr>
      <vt:lpstr>Исследование максимального количества сетей Wi-Fi</vt:lpstr>
      <vt:lpstr>Присвоение ip адреса беспроводным сетям Wi-Fi</vt:lpstr>
      <vt:lpstr>Слайд 7</vt:lpstr>
      <vt:lpstr>Использование airodump-ng</vt:lpstr>
      <vt:lpstr>Подключение к точке доступа</vt:lpstr>
      <vt:lpstr>Дополнительные возможности Mininet-WiFi</vt:lpstr>
      <vt:lpstr>Имитация разрыва соединения</vt:lpstr>
      <vt:lpstr>Заключение</vt:lpstr>
      <vt:lpstr>Слайд 13</vt:lpstr>
      <vt:lpstr>Ограничения эмулятора Mininet-WiFi</vt:lpstr>
      <vt:lpstr>Задачи</vt:lpstr>
      <vt:lpstr>Работа Mininet-WiFi на канальном уровне</vt:lpstr>
    </vt:vector>
  </TitlesOfParts>
  <Company>diakov.net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Программные средства мониторинга и модификации трафика ЛВС</dc:title>
  <dc:creator>RePack by Diakov</dc:creator>
  <cp:lastModifiedBy>Dimonitos</cp:lastModifiedBy>
  <cp:revision>140</cp:revision>
  <dcterms:created xsi:type="dcterms:W3CDTF">2019-05-22T16:51:57Z</dcterms:created>
  <dcterms:modified xsi:type="dcterms:W3CDTF">2019-12-23T21:11:24Z</dcterms:modified>
</cp:coreProperties>
</file>

<file path=docProps/thumbnail.jpeg>
</file>